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28"/>
  </p:handoutMasterIdLst>
  <p:sldIdLst>
    <p:sldId id="256" r:id="rId2"/>
    <p:sldId id="257" r:id="rId3"/>
    <p:sldId id="258" r:id="rId4"/>
    <p:sldId id="259" r:id="rId5"/>
    <p:sldId id="277" r:id="rId6"/>
    <p:sldId id="275" r:id="rId7"/>
    <p:sldId id="260" r:id="rId8"/>
    <p:sldId id="271" r:id="rId9"/>
    <p:sldId id="272" r:id="rId10"/>
    <p:sldId id="273" r:id="rId11"/>
    <p:sldId id="274" r:id="rId12"/>
    <p:sldId id="261" r:id="rId13"/>
    <p:sldId id="262" r:id="rId14"/>
    <p:sldId id="276" r:id="rId15"/>
    <p:sldId id="263" r:id="rId16"/>
    <p:sldId id="270" r:id="rId17"/>
    <p:sldId id="264" r:id="rId18"/>
    <p:sldId id="265" r:id="rId19"/>
    <p:sldId id="266" r:id="rId20"/>
    <p:sldId id="267" r:id="rId21"/>
    <p:sldId id="278" r:id="rId22"/>
    <p:sldId id="279" r:id="rId23"/>
    <p:sldId id="268" r:id="rId24"/>
    <p:sldId id="280" r:id="rId25"/>
    <p:sldId id="281" r:id="rId26"/>
    <p:sldId id="282" r:id="rId27"/>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94660"/>
  </p:normalViewPr>
  <p:slideViewPr>
    <p:cSldViewPr>
      <p:cViewPr varScale="1">
        <p:scale>
          <a:sx n="69" d="100"/>
          <a:sy n="69" d="100"/>
        </p:scale>
        <p:origin x="-142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a:defRPr sz="1200"/>
            </a:lvl1pPr>
          </a:lstStyle>
          <a:p>
            <a:fld id="{DB72F7F8-D74B-4639-B00A-A42A967879EB}" type="datetimeFigureOut">
              <a:rPr lang="en-US" smtClean="0"/>
              <a:t>11/7/2013</a:t>
            </a:fld>
            <a:endParaRPr lang="en-US"/>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a:defRPr sz="1200"/>
            </a:lvl1pPr>
          </a:lstStyle>
          <a:p>
            <a:fld id="{89DD5C23-6D18-4B93-BDCD-AFBCA241128A}" type="slidenum">
              <a:rPr lang="en-US" smtClean="0"/>
              <a:t>‹#›</a:t>
            </a:fld>
            <a:endParaRPr lang="en-US"/>
          </a:p>
        </p:txBody>
      </p:sp>
    </p:spTree>
    <p:extLst>
      <p:ext uri="{BB962C8B-B14F-4D97-AF65-F5344CB8AC3E}">
        <p14:creationId xmlns:p14="http://schemas.microsoft.com/office/powerpoint/2010/main" val="7365404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08CC2B6-FDCA-4B75-8F03-49E9DB1FD6EF}" type="datetimeFigureOut">
              <a:rPr lang="en-US" smtClean="0"/>
              <a:t>11/7/2013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C761682-455C-4122-839C-46B8A996D6A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8CC2B6-FDCA-4B75-8F03-49E9DB1FD6EF}" type="datetimeFigureOut">
              <a:rPr lang="en-US" smtClean="0"/>
              <a:t>11/7/2013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761682-455C-4122-839C-46B8A996D6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08CC2B6-FDCA-4B75-8F03-49E9DB1FD6EF}" type="datetimeFigureOut">
              <a:rPr lang="en-US" smtClean="0"/>
              <a:t>11/7/2013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C761682-455C-4122-839C-46B8A996D6A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8CC2B6-FDCA-4B75-8F03-49E9DB1FD6EF}" type="datetimeFigureOut">
              <a:rPr lang="en-US" smtClean="0"/>
              <a:t>11/7/2013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761682-455C-4122-839C-46B8A996D6A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08CC2B6-FDCA-4B75-8F03-49E9DB1FD6EF}" type="datetimeFigureOut">
              <a:rPr lang="en-US" smtClean="0"/>
              <a:t>11/7/2013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C761682-455C-4122-839C-46B8A996D6A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8CC2B6-FDCA-4B75-8F03-49E9DB1FD6EF}" type="datetimeFigureOut">
              <a:rPr lang="en-US" smtClean="0"/>
              <a:t>11/7/2013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761682-455C-4122-839C-46B8A996D6A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8CC2B6-FDCA-4B75-8F03-49E9DB1FD6EF}" type="datetimeFigureOut">
              <a:rPr lang="en-US" smtClean="0"/>
              <a:t>11/7/2013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C761682-455C-4122-839C-46B8A996D6A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08CC2B6-FDCA-4B75-8F03-49E9DB1FD6EF}" type="datetimeFigureOut">
              <a:rPr lang="en-US" smtClean="0"/>
              <a:t>11/7/2013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C761682-455C-4122-839C-46B8A996D6A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08CC2B6-FDCA-4B75-8F03-49E9DB1FD6EF}" type="datetimeFigureOut">
              <a:rPr lang="en-US" smtClean="0"/>
              <a:t>11/7/2013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4C761682-455C-4122-839C-46B8A996D6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8CC2B6-FDCA-4B75-8F03-49E9DB1FD6EF}" type="datetimeFigureOut">
              <a:rPr lang="en-US" smtClean="0"/>
              <a:t>11/7/2013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761682-455C-4122-839C-46B8A996D6A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08CC2B6-FDCA-4B75-8F03-49E9DB1FD6EF}" type="datetimeFigureOut">
              <a:rPr lang="en-US" smtClean="0"/>
              <a:t>11/7/2013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761682-455C-4122-839C-46B8A996D6A2}"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08CC2B6-FDCA-4B75-8F03-49E9DB1FD6EF}" type="datetimeFigureOut">
              <a:rPr lang="en-US" smtClean="0"/>
              <a:t>11/7/2013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C761682-455C-4122-839C-46B8A996D6A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youtube.com/watch?v=mX-QL9PoePU" TargetMode="External"/><Relationship Id="rId2" Type="http://schemas.openxmlformats.org/officeDocument/2006/relationships/hyperlink" Target="http://www.youtube.com/watch?v=HuEoKsN6RKU" TargetMode="External"/><Relationship Id="rId1" Type="http://schemas.openxmlformats.org/officeDocument/2006/relationships/slideLayout" Target="../slideLayouts/slideLayout2.xml"/><Relationship Id="rId4" Type="http://schemas.openxmlformats.org/officeDocument/2006/relationships/hyperlink" Target="http://www.youtube.com/watch?v=VpxkRKH60f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HIPAA and Privacy Rule Training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23112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health plan	</a:t>
            </a:r>
            <a:endParaRPr lang="en-US" dirty="0"/>
          </a:p>
        </p:txBody>
      </p:sp>
      <p:sp>
        <p:nvSpPr>
          <p:cNvPr id="3" name="Content Placeholder 2"/>
          <p:cNvSpPr>
            <a:spLocks noGrp="1"/>
          </p:cNvSpPr>
          <p:nvPr>
            <p:ph idx="1"/>
          </p:nvPr>
        </p:nvSpPr>
        <p:spPr/>
        <p:txBody>
          <a:bodyPr/>
          <a:lstStyle/>
          <a:p>
            <a:r>
              <a:rPr lang="en-US" dirty="0" smtClean="0"/>
              <a:t>This includes…</a:t>
            </a:r>
          </a:p>
          <a:p>
            <a:pPr lvl="1"/>
            <a:r>
              <a:rPr lang="en-US" dirty="0"/>
              <a:t>Health insurance companies</a:t>
            </a:r>
          </a:p>
          <a:p>
            <a:pPr lvl="1"/>
            <a:r>
              <a:rPr lang="en-US" dirty="0"/>
              <a:t>HMOs</a:t>
            </a:r>
          </a:p>
          <a:p>
            <a:pPr lvl="1"/>
            <a:r>
              <a:rPr lang="en-US" dirty="0"/>
              <a:t>Company health plans</a:t>
            </a:r>
          </a:p>
          <a:p>
            <a:pPr lvl="1"/>
            <a:r>
              <a:rPr lang="en-US" dirty="0"/>
              <a:t>Government programs that pay for health care, such as Medicare, Medicaid, and the military and veterans health care programs</a:t>
            </a:r>
          </a:p>
        </p:txBody>
      </p:sp>
    </p:spTree>
    <p:extLst>
      <p:ext uri="{BB962C8B-B14F-4D97-AF65-F5344CB8AC3E}">
        <p14:creationId xmlns:p14="http://schemas.microsoft.com/office/powerpoint/2010/main" val="4240586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care clearing house</a:t>
            </a:r>
            <a:endParaRPr lang="en-US" dirty="0"/>
          </a:p>
        </p:txBody>
      </p:sp>
      <p:sp>
        <p:nvSpPr>
          <p:cNvPr id="3" name="Content Placeholder 2"/>
          <p:cNvSpPr>
            <a:spLocks noGrp="1"/>
          </p:cNvSpPr>
          <p:nvPr>
            <p:ph idx="1"/>
          </p:nvPr>
        </p:nvSpPr>
        <p:spPr/>
        <p:txBody>
          <a:bodyPr/>
          <a:lstStyle/>
          <a:p>
            <a:r>
              <a:rPr lang="en-US" dirty="0"/>
              <a:t>This includes entities that process nonstandard health information they receive from another entity into a standard (i.e., standard electronic format or data content), or vice versa.</a:t>
            </a:r>
          </a:p>
          <a:p>
            <a:endParaRPr lang="en-US" dirty="0"/>
          </a:p>
        </p:txBody>
      </p:sp>
    </p:spTree>
    <p:extLst>
      <p:ext uri="{BB962C8B-B14F-4D97-AF65-F5344CB8AC3E}">
        <p14:creationId xmlns:p14="http://schemas.microsoft.com/office/powerpoint/2010/main" val="3408508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 Defined</a:t>
            </a:r>
            <a:endParaRPr lang="en-US" dirty="0"/>
          </a:p>
        </p:txBody>
      </p:sp>
      <p:sp>
        <p:nvSpPr>
          <p:cNvPr id="3" name="Content Placeholder 2"/>
          <p:cNvSpPr>
            <a:spLocks noGrp="1"/>
          </p:cNvSpPr>
          <p:nvPr>
            <p:ph idx="1"/>
          </p:nvPr>
        </p:nvSpPr>
        <p:spPr/>
        <p:txBody>
          <a:bodyPr/>
          <a:lstStyle/>
          <a:p>
            <a:r>
              <a:rPr lang="en-US" dirty="0" smtClean="0"/>
              <a:t>Protected Health </a:t>
            </a:r>
            <a:r>
              <a:rPr lang="en-US" dirty="0" smtClean="0"/>
              <a:t>information.</a:t>
            </a:r>
            <a:endParaRPr lang="en-US" dirty="0" smtClean="0"/>
          </a:p>
          <a:p>
            <a:r>
              <a:rPr lang="en-US" dirty="0" smtClean="0"/>
              <a:t>Any information that can be used to identify  a patient (whether living or deceased) and which relates to the patient’s past, present, or future physical or mental health or condition, including healthcare services provided and the payment for those services.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4572000"/>
            <a:ext cx="3419475" cy="1876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3865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Identifiers under HIPAA</a:t>
            </a:r>
            <a:endParaRPr lang="en-US" dirty="0"/>
          </a:p>
        </p:txBody>
      </p:sp>
      <p:sp>
        <p:nvSpPr>
          <p:cNvPr id="5" name="Content Placeholder 4"/>
          <p:cNvSpPr>
            <a:spLocks noGrp="1"/>
          </p:cNvSpPr>
          <p:nvPr>
            <p:ph sz="half" idx="1"/>
          </p:nvPr>
        </p:nvSpPr>
        <p:spPr/>
        <p:txBody>
          <a:bodyPr>
            <a:normAutofit/>
          </a:bodyPr>
          <a:lstStyle/>
          <a:p>
            <a:r>
              <a:rPr lang="en-US" sz="2000" dirty="0" smtClean="0"/>
              <a:t>Patient name</a:t>
            </a:r>
          </a:p>
          <a:p>
            <a:r>
              <a:rPr lang="en-US" sz="2000" dirty="0" smtClean="0"/>
              <a:t>Telephone number</a:t>
            </a:r>
          </a:p>
          <a:p>
            <a:r>
              <a:rPr lang="en-US" sz="2000" dirty="0" smtClean="0"/>
              <a:t>Social Security number</a:t>
            </a:r>
          </a:p>
          <a:p>
            <a:r>
              <a:rPr lang="en-US" sz="2000" dirty="0" smtClean="0"/>
              <a:t>Fax number</a:t>
            </a:r>
          </a:p>
          <a:p>
            <a:r>
              <a:rPr lang="en-US" sz="2000" dirty="0" smtClean="0"/>
              <a:t>Vehicle identification number</a:t>
            </a:r>
          </a:p>
          <a:p>
            <a:r>
              <a:rPr lang="en-US" sz="2000" dirty="0" smtClean="0"/>
              <a:t>Email address</a:t>
            </a:r>
          </a:p>
          <a:p>
            <a:r>
              <a:rPr lang="en-US" sz="2000" dirty="0" smtClean="0"/>
              <a:t>Web URL’s</a:t>
            </a:r>
          </a:p>
          <a:p>
            <a:r>
              <a:rPr lang="en-US" sz="2000" dirty="0" smtClean="0"/>
              <a:t>Dates</a:t>
            </a:r>
          </a:p>
          <a:p>
            <a:r>
              <a:rPr lang="en-US" sz="2000" dirty="0" smtClean="0"/>
              <a:t>Names of relatives</a:t>
            </a:r>
          </a:p>
          <a:p>
            <a:r>
              <a:rPr lang="en-US" sz="2000" dirty="0" smtClean="0"/>
              <a:t>Full face photograph or images</a:t>
            </a:r>
          </a:p>
          <a:p>
            <a:endParaRPr lang="en-US" sz="2000" dirty="0"/>
          </a:p>
        </p:txBody>
      </p:sp>
      <p:sp>
        <p:nvSpPr>
          <p:cNvPr id="6" name="Content Placeholder 5"/>
          <p:cNvSpPr>
            <a:spLocks noGrp="1"/>
          </p:cNvSpPr>
          <p:nvPr>
            <p:ph sz="half" idx="2"/>
          </p:nvPr>
        </p:nvSpPr>
        <p:spPr/>
        <p:txBody>
          <a:bodyPr>
            <a:normAutofit/>
          </a:bodyPr>
          <a:lstStyle/>
          <a:p>
            <a:r>
              <a:rPr lang="en-US" sz="2000" dirty="0" smtClean="0"/>
              <a:t>Health care record number</a:t>
            </a:r>
          </a:p>
          <a:p>
            <a:r>
              <a:rPr lang="en-US" sz="2000" dirty="0" smtClean="0"/>
              <a:t>Account number</a:t>
            </a:r>
          </a:p>
          <a:p>
            <a:r>
              <a:rPr lang="en-US" sz="2000" dirty="0" smtClean="0"/>
              <a:t>Biometric identifier</a:t>
            </a:r>
          </a:p>
          <a:p>
            <a:r>
              <a:rPr lang="en-US" sz="2000" dirty="0" smtClean="0"/>
              <a:t>Device identifier </a:t>
            </a:r>
          </a:p>
          <a:p>
            <a:r>
              <a:rPr lang="en-US" sz="2000" dirty="0" smtClean="0"/>
              <a:t>Health plan beneficiary number</a:t>
            </a:r>
          </a:p>
          <a:p>
            <a:r>
              <a:rPr lang="en-US" sz="2000" dirty="0" smtClean="0"/>
              <a:t>Certificate or license number</a:t>
            </a:r>
          </a:p>
          <a:p>
            <a:r>
              <a:rPr lang="en-US" sz="2000" dirty="0" smtClean="0"/>
              <a:t>Any other unique number, code, or characteristic that can be linked to an individual.  </a:t>
            </a:r>
          </a:p>
        </p:txBody>
      </p:sp>
    </p:spTree>
    <p:extLst>
      <p:ext uri="{BB962C8B-B14F-4D97-AF65-F5344CB8AC3E}">
        <p14:creationId xmlns:p14="http://schemas.microsoft.com/office/powerpoint/2010/main" val="197138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principle of Privacy rule</a:t>
            </a:r>
            <a:endParaRPr lang="en-US" dirty="0"/>
          </a:p>
        </p:txBody>
      </p:sp>
      <p:sp>
        <p:nvSpPr>
          <p:cNvPr id="3" name="Content Placeholder 2"/>
          <p:cNvSpPr>
            <a:spLocks noGrp="1"/>
          </p:cNvSpPr>
          <p:nvPr>
            <p:ph idx="1"/>
          </p:nvPr>
        </p:nvSpPr>
        <p:spPr/>
        <p:txBody>
          <a:bodyPr/>
          <a:lstStyle/>
          <a:p>
            <a:r>
              <a:rPr lang="en-US" dirty="0" smtClean="0"/>
              <a:t>To </a:t>
            </a:r>
            <a:r>
              <a:rPr lang="en-US" dirty="0"/>
              <a:t>define and limit the circumstances in which an </a:t>
            </a:r>
            <a:r>
              <a:rPr lang="en-US" dirty="0" smtClean="0"/>
              <a:t>individual’s PHI may </a:t>
            </a:r>
            <a:r>
              <a:rPr lang="en-US" dirty="0"/>
              <a:t>be used or disclosed by covered entities</a:t>
            </a:r>
            <a:r>
              <a:rPr lang="en-US" dirty="0" smtClean="0"/>
              <a:t>.</a:t>
            </a:r>
          </a:p>
          <a:p>
            <a:r>
              <a:rPr lang="en-US" dirty="0"/>
              <a:t>A covered entity may not use or disclose protected health information, except either</a:t>
            </a:r>
            <a:r>
              <a:rPr lang="en-US" dirty="0" smtClean="0"/>
              <a:t>:</a:t>
            </a:r>
          </a:p>
          <a:p>
            <a:pPr lvl="1"/>
            <a:r>
              <a:rPr lang="en-US" dirty="0"/>
              <a:t>as the Privacy Rule permits or </a:t>
            </a:r>
            <a:r>
              <a:rPr lang="en-US" dirty="0" smtClean="0"/>
              <a:t>requires.</a:t>
            </a:r>
          </a:p>
          <a:p>
            <a:pPr lvl="1"/>
            <a:r>
              <a:rPr lang="en-US" dirty="0"/>
              <a:t>as the individual who is the subject of the information (or the individual’s personal representative) authorizes in </a:t>
            </a:r>
            <a:r>
              <a:rPr lang="en-US" dirty="0" smtClean="0"/>
              <a:t>writing. </a:t>
            </a:r>
            <a:endParaRPr lang="en-US" dirty="0"/>
          </a:p>
        </p:txBody>
      </p:sp>
    </p:spTree>
    <p:extLst>
      <p:ext uri="{BB962C8B-B14F-4D97-AF65-F5344CB8AC3E}">
        <p14:creationId xmlns:p14="http://schemas.microsoft.com/office/powerpoint/2010/main" val="4206896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Access Must Be Authorized</a:t>
            </a:r>
            <a:endParaRPr lang="en-US" dirty="0"/>
          </a:p>
        </p:txBody>
      </p:sp>
      <p:sp>
        <p:nvSpPr>
          <p:cNvPr id="7" name="Text Placeholder 6"/>
          <p:cNvSpPr>
            <a:spLocks noGrp="1"/>
          </p:cNvSpPr>
          <p:nvPr>
            <p:ph type="body" sz="half" idx="2"/>
          </p:nvPr>
        </p:nvSpPr>
        <p:spPr/>
        <p:txBody>
          <a:bodyPr/>
          <a:lstStyle/>
          <a:p>
            <a:r>
              <a:rPr lang="en-US" dirty="0" smtClean="0"/>
              <a:t>An employee may only access or disclose a patient’s PHI when this access is part of the employee’s job duties.  </a:t>
            </a:r>
            <a:endParaRPr lang="en-US" dirty="0"/>
          </a:p>
        </p:txBody>
      </p:sp>
      <p:pic>
        <p:nvPicPr>
          <p:cNvPr id="2" name="Picture Placeholder 1"/>
          <p:cNvPicPr>
            <a:picLocks noGrp="1" noChangeAspect="1"/>
          </p:cNvPicPr>
          <p:nvPr>
            <p:ph type="pic" idx="1"/>
          </p:nvPr>
        </p:nvPicPr>
        <p:blipFill>
          <a:blip r:embed="rId2">
            <a:extLst>
              <a:ext uri="{28A0092B-C50C-407E-A947-70E740481C1C}">
                <a14:useLocalDpi xmlns:a14="http://schemas.microsoft.com/office/drawing/2010/main" val="0"/>
              </a:ext>
            </a:extLst>
          </a:blip>
          <a:srcRect t="1553" b="1553"/>
          <a:stretch>
            <a:fillRect/>
          </a:stretch>
        </p:blipFill>
        <p:spPr/>
      </p:pic>
    </p:spTree>
    <p:extLst>
      <p:ext uri="{BB962C8B-B14F-4D97-AF65-F5344CB8AC3E}">
        <p14:creationId xmlns:p14="http://schemas.microsoft.com/office/powerpoint/2010/main" val="30082974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Unauthorized Access</a:t>
            </a:r>
            <a:endParaRPr lang="en-US" dirty="0"/>
          </a:p>
        </p:txBody>
      </p:sp>
      <p:sp>
        <p:nvSpPr>
          <p:cNvPr id="6" name="Content Placeholder 5"/>
          <p:cNvSpPr>
            <a:spLocks noGrp="1"/>
          </p:cNvSpPr>
          <p:nvPr>
            <p:ph idx="1"/>
          </p:nvPr>
        </p:nvSpPr>
        <p:spPr/>
        <p:txBody>
          <a:bodyPr/>
          <a:lstStyle/>
          <a:p>
            <a:r>
              <a:rPr lang="en-US" dirty="0" smtClean="0"/>
              <a:t>It is never acceptable for an employer to look at PHI “just out of curiosity” even if no harm is </a:t>
            </a:r>
            <a:r>
              <a:rPr lang="en-US" dirty="0" smtClean="0"/>
              <a:t>intended.</a:t>
            </a:r>
            <a:endParaRPr lang="en-US" dirty="0" smtClean="0"/>
          </a:p>
          <a:p>
            <a:r>
              <a:rPr lang="en-US" dirty="0" smtClean="0"/>
              <a:t>All information is entitled to the same protection whether it may be from a close friend or family and must be kept </a:t>
            </a:r>
            <a:r>
              <a:rPr lang="en-US" dirty="0" smtClean="0"/>
              <a:t>private.</a:t>
            </a:r>
            <a:endParaRPr lang="en-US" dirty="0" smtClean="0"/>
          </a:p>
          <a:p>
            <a:endParaRPr lang="en-US" dirty="0" smtClean="0"/>
          </a:p>
          <a:p>
            <a:endParaRPr lang="en-US" dirty="0"/>
          </a:p>
        </p:txBody>
      </p:sp>
    </p:spTree>
    <p:extLst>
      <p:ext uri="{BB962C8B-B14F-4D97-AF65-F5344CB8AC3E}">
        <p14:creationId xmlns:p14="http://schemas.microsoft.com/office/powerpoint/2010/main" val="20192410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Authorizations</a:t>
            </a:r>
            <a:endParaRPr lang="en-US" dirty="0"/>
          </a:p>
        </p:txBody>
      </p:sp>
      <p:sp>
        <p:nvSpPr>
          <p:cNvPr id="9" name="Content Placeholder 8"/>
          <p:cNvSpPr>
            <a:spLocks noGrp="1"/>
          </p:cNvSpPr>
          <p:nvPr>
            <p:ph idx="1"/>
          </p:nvPr>
        </p:nvSpPr>
        <p:spPr/>
        <p:txBody>
          <a:bodyPr/>
          <a:lstStyle/>
          <a:p>
            <a:r>
              <a:rPr lang="en-US" dirty="0" smtClean="0"/>
              <a:t>Covered entity may use/disclose PHI to carry out essential health care functions.  </a:t>
            </a:r>
          </a:p>
          <a:p>
            <a:pPr lvl="1">
              <a:buFont typeface="Wingdings" pitchFamily="2" charset="2"/>
              <a:buChar char="ü"/>
            </a:pPr>
            <a:r>
              <a:rPr lang="en-US" dirty="0" smtClean="0"/>
              <a:t>Treatment</a:t>
            </a:r>
          </a:p>
          <a:p>
            <a:pPr lvl="1">
              <a:buFont typeface="Wingdings" pitchFamily="2" charset="2"/>
              <a:buChar char="ü"/>
            </a:pPr>
            <a:r>
              <a:rPr lang="en-US" dirty="0" smtClean="0"/>
              <a:t>Payment</a:t>
            </a:r>
          </a:p>
          <a:p>
            <a:pPr lvl="1">
              <a:buFont typeface="Wingdings" pitchFamily="2" charset="2"/>
              <a:buChar char="ü"/>
            </a:pPr>
            <a:r>
              <a:rPr lang="en-US" dirty="0" smtClean="0"/>
              <a:t>Health </a:t>
            </a:r>
            <a:r>
              <a:rPr lang="en-US" dirty="0" smtClean="0"/>
              <a:t>care operations </a:t>
            </a:r>
            <a:endParaRPr lang="en-US" dirty="0" smtClean="0"/>
          </a:p>
          <a:p>
            <a:pPr>
              <a:buFont typeface="Wingdings" pitchFamily="2" charset="2"/>
              <a:buChar char="ü"/>
            </a:pPr>
            <a:r>
              <a:rPr lang="en-US" dirty="0" smtClean="0"/>
              <a:t> Disclosures for other purposes usually require a specific, written authorization from the individual of the information.  </a:t>
            </a:r>
            <a:endParaRPr lang="en-US"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5029200"/>
            <a:ext cx="2657475"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0782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smtClean="0"/>
              <a:t>Treatment means the provision, coordination, or management  of health care by one or more health care providers, including:</a:t>
            </a:r>
          </a:p>
          <a:p>
            <a:pPr lvl="1"/>
            <a:r>
              <a:rPr lang="en-US" dirty="0" smtClean="0"/>
              <a:t>Consultation between health care providers; or </a:t>
            </a:r>
          </a:p>
          <a:p>
            <a:pPr lvl="1"/>
            <a:r>
              <a:rPr lang="en-US" dirty="0" smtClean="0"/>
              <a:t>Patient referrals</a:t>
            </a:r>
          </a:p>
          <a:p>
            <a:pPr marL="457200" lvl="1" indent="0">
              <a:buNone/>
            </a:pPr>
            <a:endParaRPr lang="en-US" dirty="0" smtClean="0"/>
          </a:p>
        </p:txBody>
      </p:sp>
    </p:spTree>
    <p:extLst>
      <p:ext uri="{BB962C8B-B14F-4D97-AF65-F5344CB8AC3E}">
        <p14:creationId xmlns:p14="http://schemas.microsoft.com/office/powerpoint/2010/main" val="1901847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Payment</a:t>
            </a:r>
            <a:br>
              <a:rPr lang="en-US" dirty="0" smtClean="0"/>
            </a:b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Payment means activities of:</a:t>
            </a:r>
          </a:p>
          <a:p>
            <a:pPr lvl="1"/>
            <a:r>
              <a:rPr lang="en-US" dirty="0" smtClean="0"/>
              <a:t>Health care providers to obtain payment or be reimbursed for their services.  </a:t>
            </a:r>
          </a:p>
          <a:p>
            <a:pPr lvl="1"/>
            <a:r>
              <a:rPr lang="en-US" dirty="0" smtClean="0"/>
              <a:t>Health plans to obtain premiums, fulfill coverage responsibilities, or provide reimbursement for the provision of health care.  </a:t>
            </a:r>
          </a:p>
        </p:txBody>
      </p:sp>
    </p:spTree>
    <p:extLst>
      <p:ext uri="{BB962C8B-B14F-4D97-AF65-F5344CB8AC3E}">
        <p14:creationId xmlns:p14="http://schemas.microsoft.com/office/powerpoint/2010/main" val="1098973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HIPAA?</a:t>
            </a:r>
            <a:endParaRPr lang="en-US" dirty="0"/>
          </a:p>
        </p:txBody>
      </p:sp>
      <p:sp>
        <p:nvSpPr>
          <p:cNvPr id="3" name="Content Placeholder 2"/>
          <p:cNvSpPr>
            <a:spLocks noGrp="1"/>
          </p:cNvSpPr>
          <p:nvPr>
            <p:ph idx="1"/>
          </p:nvPr>
        </p:nvSpPr>
        <p:spPr/>
        <p:txBody>
          <a:bodyPr/>
          <a:lstStyle/>
          <a:p>
            <a:r>
              <a:rPr lang="en-US" dirty="0" smtClean="0"/>
              <a:t>The Health Insurance Portability and Accountability Act of 1996.  </a:t>
            </a:r>
          </a:p>
          <a:p>
            <a:r>
              <a:rPr lang="en-US" dirty="0" smtClean="0"/>
              <a:t>Federal Law designed to protect sensitive information.  </a:t>
            </a:r>
          </a:p>
          <a:p>
            <a:r>
              <a:rPr lang="en-US" dirty="0" smtClean="0"/>
              <a:t>HIPAA violations are enforced by the Department of Health and Human Services. </a:t>
            </a:r>
          </a:p>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343400"/>
            <a:ext cx="266700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75732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Health Care Operations	</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Health care operations are administrative, financial, legal and quality improvement activities</a:t>
            </a:r>
          </a:p>
          <a:p>
            <a:r>
              <a:rPr lang="en-US" sz="2800" dirty="0" smtClean="0"/>
              <a:t>Necessary to run business and to support core functions of treatment and payment 	</a:t>
            </a:r>
            <a:endParaRPr lang="en-US" sz="2800" dirty="0"/>
          </a:p>
          <a:p>
            <a:r>
              <a:rPr lang="en-US" sz="2800" dirty="0" smtClean="0"/>
              <a:t>Quality assessment and improvement activities</a:t>
            </a:r>
          </a:p>
          <a:p>
            <a:r>
              <a:rPr lang="en-US" sz="2800" dirty="0" smtClean="0"/>
              <a:t>Training, accreditation, certification, credentialing, licensing, reviewing competence, evaluating performance</a:t>
            </a:r>
            <a:endParaRPr lang="en-US" sz="2800" dirty="0"/>
          </a:p>
          <a:p>
            <a:r>
              <a:rPr lang="en-US" sz="2800" dirty="0" smtClean="0"/>
              <a:t>Fraud and abuse detection</a:t>
            </a:r>
            <a:endParaRPr lang="en-US" sz="2800" dirty="0"/>
          </a:p>
        </p:txBody>
      </p:sp>
    </p:spTree>
    <p:extLst>
      <p:ext uri="{BB962C8B-B14F-4D97-AF65-F5344CB8AC3E}">
        <p14:creationId xmlns:p14="http://schemas.microsoft.com/office/powerpoint/2010/main" val="16419850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necessary</a:t>
            </a:r>
            <a:endParaRPr lang="en-US" dirty="0"/>
          </a:p>
        </p:txBody>
      </p:sp>
      <p:sp>
        <p:nvSpPr>
          <p:cNvPr id="3" name="Content Placeholder 2"/>
          <p:cNvSpPr>
            <a:spLocks noGrp="1"/>
          </p:cNvSpPr>
          <p:nvPr>
            <p:ph idx="1"/>
          </p:nvPr>
        </p:nvSpPr>
        <p:spPr/>
        <p:txBody>
          <a:bodyPr/>
          <a:lstStyle/>
          <a:p>
            <a:r>
              <a:rPr lang="en-US" dirty="0" smtClean="0"/>
              <a:t>Only members of the workforce who need protected health information may have access to it. </a:t>
            </a:r>
          </a:p>
          <a:p>
            <a:r>
              <a:rPr lang="en-US" dirty="0" smtClean="0"/>
              <a:t>You should only have access to the “minimum necessary” amount of PHI to do their job.  </a:t>
            </a:r>
          </a:p>
          <a:p>
            <a:endParaRPr lang="en-US" dirty="0"/>
          </a:p>
        </p:txBody>
      </p:sp>
    </p:spTree>
    <p:extLst>
      <p:ext uri="{BB962C8B-B14F-4D97-AF65-F5344CB8AC3E}">
        <p14:creationId xmlns:p14="http://schemas.microsoft.com/office/powerpoint/2010/main" val="3935185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Verification</a:t>
            </a:r>
            <a:endParaRPr lang="en-US" dirty="0"/>
          </a:p>
        </p:txBody>
      </p:sp>
      <p:sp>
        <p:nvSpPr>
          <p:cNvPr id="3" name="Content Placeholder 2"/>
          <p:cNvSpPr>
            <a:spLocks noGrp="1"/>
          </p:cNvSpPr>
          <p:nvPr>
            <p:ph idx="1"/>
          </p:nvPr>
        </p:nvSpPr>
        <p:spPr/>
        <p:txBody>
          <a:bodyPr/>
          <a:lstStyle/>
          <a:p>
            <a:r>
              <a:rPr lang="en-US" dirty="0" smtClean="0"/>
              <a:t>You can disclose PHI to a person authorized to have the PHI.</a:t>
            </a:r>
          </a:p>
          <a:p>
            <a:r>
              <a:rPr lang="en-US" dirty="0" smtClean="0"/>
              <a:t>You may need to verify that the individual really is who they claim to be.  </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429000"/>
            <a:ext cx="4038600" cy="3143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5301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6" y="-20782"/>
            <a:ext cx="2143125"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t>Breaches	</a:t>
            </a:r>
            <a:endParaRPr lang="en-US" dirty="0"/>
          </a:p>
        </p:txBody>
      </p:sp>
      <p:sp>
        <p:nvSpPr>
          <p:cNvPr id="3" name="Content Placeholder 2"/>
          <p:cNvSpPr>
            <a:spLocks noGrp="1"/>
          </p:cNvSpPr>
          <p:nvPr>
            <p:ph idx="1"/>
          </p:nvPr>
        </p:nvSpPr>
        <p:spPr/>
        <p:txBody>
          <a:bodyPr>
            <a:normAutofit/>
          </a:bodyPr>
          <a:lstStyle/>
          <a:p>
            <a:r>
              <a:rPr lang="en-US" dirty="0" smtClean="0"/>
              <a:t>A breach occurs when information that by law must be protected is:</a:t>
            </a:r>
          </a:p>
          <a:p>
            <a:pPr lvl="1"/>
            <a:r>
              <a:rPr lang="en-US" sz="2400" dirty="0" smtClean="0"/>
              <a:t>Lost, stolen, or improperly disposed of (i.e. paper or device upon which the information is recorded cannot be accounted for </a:t>
            </a:r>
          </a:p>
          <a:p>
            <a:pPr lvl="1"/>
            <a:r>
              <a:rPr lang="en-US" sz="2400" dirty="0" smtClean="0"/>
              <a:t>Hacked into by people or mechanized programs that are not authorized to have access </a:t>
            </a:r>
          </a:p>
          <a:p>
            <a:pPr lvl="1"/>
            <a:r>
              <a:rPr lang="en-US" sz="2400" dirty="0" smtClean="0"/>
              <a:t>Communicated or sent to others who have no official need to receive it (for example, gossip from information learned of a medical record)</a:t>
            </a:r>
          </a:p>
          <a:p>
            <a:pPr lvl="1"/>
            <a:endParaRPr lang="en-US" sz="2400" dirty="0"/>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228600"/>
            <a:ext cx="1790700" cy="1295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10325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all this mean to you.</a:t>
            </a:r>
            <a:endParaRPr lang="en-US" dirty="0"/>
          </a:p>
        </p:txBody>
      </p:sp>
      <p:sp>
        <p:nvSpPr>
          <p:cNvPr id="3" name="Content Placeholder 2"/>
          <p:cNvSpPr>
            <a:spLocks noGrp="1"/>
          </p:cNvSpPr>
          <p:nvPr>
            <p:ph idx="1"/>
          </p:nvPr>
        </p:nvSpPr>
        <p:spPr/>
        <p:txBody>
          <a:bodyPr/>
          <a:lstStyle/>
          <a:p>
            <a:r>
              <a:rPr lang="en-US" dirty="0" smtClean="0"/>
              <a:t>Do not share PHI of your client with anybody who does not need to know, such as your family and friends.  </a:t>
            </a:r>
          </a:p>
          <a:p>
            <a:r>
              <a:rPr lang="en-US" dirty="0" smtClean="0"/>
              <a:t>Do not save PHI of your client to your laptop, flash drive or other electronic media unless you are required to do so.  </a:t>
            </a:r>
          </a:p>
          <a:p>
            <a:r>
              <a:rPr lang="en-US" dirty="0" smtClean="0"/>
              <a:t>Do not leave PHI out for everyone to see. Do not leave PHI in a voicemail message.  Do not put PHI in a trash or recycle bin, but make sure it is shredded.  </a:t>
            </a:r>
            <a:endParaRPr lang="en-US" dirty="0"/>
          </a:p>
        </p:txBody>
      </p:sp>
    </p:spTree>
    <p:extLst>
      <p:ext uri="{BB962C8B-B14F-4D97-AF65-F5344CB8AC3E}">
        <p14:creationId xmlns:p14="http://schemas.microsoft.com/office/powerpoint/2010/main" val="1988503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lstStyle/>
          <a:p>
            <a:r>
              <a:rPr lang="en-US" dirty="0" smtClean="0"/>
              <a:t>HIPAA is a Federal Law. </a:t>
            </a:r>
          </a:p>
          <a:p>
            <a:r>
              <a:rPr lang="en-US" dirty="0" smtClean="0"/>
              <a:t>HIPAA mistakes can have the same types of consequences as any mistakes you may make at work.  </a:t>
            </a:r>
          </a:p>
          <a:p>
            <a:r>
              <a:rPr lang="en-US" dirty="0" smtClean="0"/>
              <a:t>Purposely disclosing PHI to unauthorized individuals is a criminal offense.  </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914400"/>
            <a:ext cx="15240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0621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Spot the HIPAA violation (8min)</a:t>
            </a:r>
          </a:p>
          <a:p>
            <a:pPr marL="0" indent="0">
              <a:buNone/>
            </a:pPr>
            <a:r>
              <a:rPr lang="en-US" dirty="0" smtClean="0">
                <a:hlinkClick r:id="rId2"/>
              </a:rPr>
              <a:t>http://www.youtube.com/watch?v=HuEoKsN6RKU</a:t>
            </a:r>
            <a:endParaRPr lang="en-US" dirty="0" smtClean="0"/>
          </a:p>
          <a:p>
            <a:pPr marL="0" indent="0">
              <a:buNone/>
            </a:pPr>
            <a:endParaRPr lang="en-US" dirty="0" smtClean="0"/>
          </a:p>
          <a:p>
            <a:pPr marL="0" indent="0">
              <a:buNone/>
            </a:pPr>
            <a:r>
              <a:rPr lang="en-US" dirty="0" smtClean="0"/>
              <a:t>The Omnibus Rule (3min)</a:t>
            </a:r>
          </a:p>
          <a:p>
            <a:pPr marL="0" indent="0">
              <a:buNone/>
            </a:pPr>
            <a:r>
              <a:rPr lang="en-US" dirty="0" smtClean="0">
                <a:hlinkClick r:id="rId3"/>
              </a:rPr>
              <a:t>http://www.youtube.com/watch?v=mX-QL9PoePU</a:t>
            </a:r>
            <a:endParaRPr lang="en-US" dirty="0" smtClean="0"/>
          </a:p>
          <a:p>
            <a:pPr marL="0" indent="0">
              <a:buNone/>
            </a:pPr>
            <a:endParaRPr lang="en-US" dirty="0"/>
          </a:p>
          <a:p>
            <a:pPr marL="0" indent="0">
              <a:buNone/>
            </a:pPr>
            <a:r>
              <a:rPr lang="en-US" dirty="0" smtClean="0"/>
              <a:t>HIPAA Training for Caregivers (23min)</a:t>
            </a:r>
          </a:p>
          <a:p>
            <a:pPr marL="0" indent="0">
              <a:buNone/>
            </a:pPr>
            <a:r>
              <a:rPr lang="en-US" dirty="0" smtClean="0">
                <a:hlinkClick r:id="rId4"/>
              </a:rPr>
              <a:t>http://www.youtube.com/watch?v=VpxkRKH60fk</a:t>
            </a:r>
            <a:endParaRPr lang="en-US" dirty="0"/>
          </a:p>
        </p:txBody>
      </p:sp>
    </p:spTree>
    <p:extLst>
      <p:ext uri="{BB962C8B-B14F-4D97-AF65-F5344CB8AC3E}">
        <p14:creationId xmlns:p14="http://schemas.microsoft.com/office/powerpoint/2010/main" val="261573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information is covered under HIPAA?</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Virtually ALL health information, or protected health information (PHI) in any format, to include:</a:t>
            </a:r>
          </a:p>
          <a:p>
            <a:pPr lvl="1"/>
            <a:r>
              <a:rPr lang="en-US" dirty="0" smtClean="0"/>
              <a:t>Paper</a:t>
            </a:r>
          </a:p>
          <a:p>
            <a:pPr lvl="1"/>
            <a:r>
              <a:rPr lang="en-US" dirty="0" smtClean="0"/>
              <a:t>Electronic</a:t>
            </a:r>
          </a:p>
          <a:p>
            <a:pPr lvl="1"/>
            <a:r>
              <a:rPr lang="en-US" dirty="0" smtClean="0"/>
              <a:t>Oral</a:t>
            </a:r>
          </a:p>
          <a:p>
            <a:pPr lvl="1"/>
            <a:endParaRPr lang="en-US" dirty="0" smtClean="0"/>
          </a:p>
          <a:p>
            <a:pPr marL="0" indent="0">
              <a:buNone/>
            </a:pPr>
            <a:r>
              <a:rPr lang="en-US" dirty="0" smtClean="0"/>
              <a:t> </a:t>
            </a:r>
          </a:p>
          <a:p>
            <a:pPr marL="0" indent="0">
              <a:buNone/>
            </a:pP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4419600"/>
            <a:ext cx="550545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248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Sensitive Information.</a:t>
            </a:r>
            <a:endParaRPr lang="en-US" dirty="0"/>
          </a:p>
        </p:txBody>
      </p:sp>
      <p:sp>
        <p:nvSpPr>
          <p:cNvPr id="3" name="Content Placeholder 2"/>
          <p:cNvSpPr>
            <a:spLocks noGrp="1"/>
          </p:cNvSpPr>
          <p:nvPr>
            <p:ph idx="1"/>
          </p:nvPr>
        </p:nvSpPr>
        <p:spPr/>
        <p:txBody>
          <a:bodyPr/>
          <a:lstStyle/>
          <a:p>
            <a:r>
              <a:rPr lang="en-US" dirty="0" smtClean="0"/>
              <a:t>Social Security number</a:t>
            </a:r>
          </a:p>
          <a:p>
            <a:r>
              <a:rPr lang="en-US" dirty="0" smtClean="0"/>
              <a:t>Credit Card numbers</a:t>
            </a:r>
          </a:p>
          <a:p>
            <a:r>
              <a:rPr lang="en-US" dirty="0" smtClean="0"/>
              <a:t>Driver’s License </a:t>
            </a:r>
          </a:p>
          <a:p>
            <a:r>
              <a:rPr lang="en-US" dirty="0" smtClean="0"/>
              <a:t>Research data</a:t>
            </a:r>
          </a:p>
          <a:p>
            <a:r>
              <a:rPr lang="en-US" dirty="0" smtClean="0"/>
              <a:t>Computer passwords</a:t>
            </a:r>
          </a:p>
          <a:p>
            <a:r>
              <a:rPr lang="en-US" dirty="0" smtClean="0"/>
              <a:t>Individual identifiable health information</a:t>
            </a:r>
          </a:p>
          <a:p>
            <a:r>
              <a:rPr lang="en-US" dirty="0" smtClean="0"/>
              <a:t>Personal information</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752600"/>
            <a:ext cx="2182813" cy="209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5104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of Privacy practices</a:t>
            </a:r>
            <a:endParaRPr lang="en-US" dirty="0"/>
          </a:p>
        </p:txBody>
      </p:sp>
      <p:sp>
        <p:nvSpPr>
          <p:cNvPr id="3" name="Content Placeholder 2"/>
          <p:cNvSpPr>
            <a:spLocks noGrp="1"/>
          </p:cNvSpPr>
          <p:nvPr>
            <p:ph idx="1"/>
          </p:nvPr>
        </p:nvSpPr>
        <p:spPr/>
        <p:txBody>
          <a:bodyPr/>
          <a:lstStyle/>
          <a:p>
            <a:r>
              <a:rPr lang="en-US" dirty="0" smtClean="0"/>
              <a:t>Health care providers provide them to patients.  </a:t>
            </a:r>
          </a:p>
          <a:p>
            <a:r>
              <a:rPr lang="en-US" dirty="0" smtClean="0"/>
              <a:t>They describe how the HIPAA-covered entity uses and discloses health information.  </a:t>
            </a:r>
          </a:p>
          <a:p>
            <a:pPr marL="0" indent="0">
              <a:buNone/>
            </a:pPr>
            <a:endParaRPr lang="en-US" dirty="0"/>
          </a:p>
        </p:txBody>
      </p:sp>
    </p:spTree>
    <p:extLst>
      <p:ext uri="{BB962C8B-B14F-4D97-AF65-F5344CB8AC3E}">
        <p14:creationId xmlns:p14="http://schemas.microsoft.com/office/powerpoint/2010/main" val="324978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privacy rule?</a:t>
            </a:r>
            <a:endParaRPr lang="en-US" dirty="0"/>
          </a:p>
        </p:txBody>
      </p:sp>
      <p:sp>
        <p:nvSpPr>
          <p:cNvPr id="3" name="Content Placeholder 2"/>
          <p:cNvSpPr>
            <a:spLocks noGrp="1"/>
          </p:cNvSpPr>
          <p:nvPr>
            <p:ph idx="1"/>
          </p:nvPr>
        </p:nvSpPr>
        <p:spPr/>
        <p:txBody>
          <a:bodyPr>
            <a:normAutofit lnSpcReduction="10000"/>
          </a:bodyPr>
          <a:lstStyle/>
          <a:p>
            <a:r>
              <a:rPr lang="en-US" dirty="0" smtClean="0"/>
              <a:t>The Standards for Privacy of Individually Identifiable Health Information (Privacy Rule) establishes a set of national standards for the protection of certain health information.  </a:t>
            </a:r>
          </a:p>
          <a:p>
            <a:r>
              <a:rPr lang="en-US" dirty="0" smtClean="0"/>
              <a:t>The U.S Department of Health and Human Services (HHS) issued the Privacy Rule to implement the requirement of the Health Insurance Portability and Accountability Act of 1996 (HIPAA)</a:t>
            </a:r>
          </a:p>
          <a:p>
            <a:pPr lvl="1"/>
            <a:r>
              <a:rPr lang="en-US" dirty="0" smtClean="0"/>
              <a:t>Addresses the use and disclosure of individuals health information called “PHI” (protected health information) by covered entities subject to the Privacy Rule.  </a:t>
            </a:r>
            <a:endParaRPr lang="en-US" dirty="0"/>
          </a:p>
        </p:txBody>
      </p:sp>
    </p:spTree>
    <p:extLst>
      <p:ext uri="{BB962C8B-B14F-4D97-AF65-F5344CB8AC3E}">
        <p14:creationId xmlns:p14="http://schemas.microsoft.com/office/powerpoint/2010/main" val="2089860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smtClean="0"/>
              <a:t>What is a covered entity?</a:t>
            </a:r>
            <a:endParaRPr lang="en-US" dirty="0"/>
          </a:p>
        </p:txBody>
      </p:sp>
      <p:sp>
        <p:nvSpPr>
          <p:cNvPr id="3" name="Content Placeholder 2"/>
          <p:cNvSpPr>
            <a:spLocks noGrp="1"/>
          </p:cNvSpPr>
          <p:nvPr>
            <p:ph idx="1"/>
          </p:nvPr>
        </p:nvSpPr>
        <p:spPr/>
        <p:txBody>
          <a:bodyPr/>
          <a:lstStyle/>
          <a:p>
            <a:r>
              <a:rPr lang="en-US" dirty="0" smtClean="0"/>
              <a:t>A covered entity is any person or organization that furnishes, bills or is paid for health care services in the normal course of the business. </a:t>
            </a:r>
          </a:p>
          <a:p>
            <a:r>
              <a:rPr lang="en-US" dirty="0" smtClean="0"/>
              <a:t>Pursuant to HIPAA, individually identifiable health information collected or created in a covered entity is considered “protected health information” (PHI)</a:t>
            </a:r>
          </a:p>
          <a:p>
            <a:pPr marL="0" indent="0">
              <a:buNone/>
            </a:pPr>
            <a:endParaRPr lang="en-US" dirty="0"/>
          </a:p>
        </p:txBody>
      </p:sp>
    </p:spTree>
    <p:extLst>
      <p:ext uri="{BB962C8B-B14F-4D97-AF65-F5344CB8AC3E}">
        <p14:creationId xmlns:p14="http://schemas.microsoft.com/office/powerpoint/2010/main" val="3790392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covered entity is one of the following…</a:t>
            </a:r>
            <a:endParaRPr lang="en-US" dirty="0"/>
          </a:p>
        </p:txBody>
      </p:sp>
      <p:sp>
        <p:nvSpPr>
          <p:cNvPr id="3" name="Content Placeholder 2"/>
          <p:cNvSpPr>
            <a:spLocks noGrp="1"/>
          </p:cNvSpPr>
          <p:nvPr>
            <p:ph idx="1"/>
          </p:nvPr>
        </p:nvSpPr>
        <p:spPr/>
        <p:txBody>
          <a:bodyPr/>
          <a:lstStyle/>
          <a:p>
            <a:r>
              <a:rPr lang="en-US" dirty="0" smtClean="0"/>
              <a:t>Health Care Provider</a:t>
            </a:r>
          </a:p>
          <a:p>
            <a:r>
              <a:rPr lang="en-US" dirty="0" smtClean="0"/>
              <a:t>Health Plan</a:t>
            </a:r>
          </a:p>
          <a:p>
            <a:r>
              <a:rPr lang="en-US" dirty="0" smtClean="0"/>
              <a:t>Health Care Clearinghouse</a:t>
            </a:r>
            <a:endParaRPr lang="en-US" dirty="0"/>
          </a:p>
        </p:txBody>
      </p:sp>
    </p:spTree>
    <p:extLst>
      <p:ext uri="{BB962C8B-B14F-4D97-AF65-F5344CB8AC3E}">
        <p14:creationId xmlns:p14="http://schemas.microsoft.com/office/powerpoint/2010/main" val="3487235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care provider </a:t>
            </a:r>
            <a:endParaRPr lang="en-US" dirty="0"/>
          </a:p>
        </p:txBody>
      </p:sp>
      <p:sp>
        <p:nvSpPr>
          <p:cNvPr id="3" name="Content Placeholder 2"/>
          <p:cNvSpPr>
            <a:spLocks noGrp="1"/>
          </p:cNvSpPr>
          <p:nvPr>
            <p:ph idx="1"/>
          </p:nvPr>
        </p:nvSpPr>
        <p:spPr/>
        <p:txBody>
          <a:bodyPr/>
          <a:lstStyle/>
          <a:p>
            <a:r>
              <a:rPr lang="en-US" dirty="0" smtClean="0"/>
              <a:t>This includes providers such as..</a:t>
            </a:r>
          </a:p>
          <a:p>
            <a:pPr lvl="1"/>
            <a:r>
              <a:rPr lang="en-US" dirty="0"/>
              <a:t>Doctors</a:t>
            </a:r>
          </a:p>
          <a:p>
            <a:pPr lvl="1"/>
            <a:r>
              <a:rPr lang="en-US" dirty="0"/>
              <a:t>Clinics</a:t>
            </a:r>
          </a:p>
          <a:p>
            <a:pPr lvl="1"/>
            <a:r>
              <a:rPr lang="en-US" dirty="0"/>
              <a:t>Psychologists</a:t>
            </a:r>
          </a:p>
          <a:p>
            <a:pPr lvl="1"/>
            <a:r>
              <a:rPr lang="en-US" dirty="0"/>
              <a:t>Dentists</a:t>
            </a:r>
          </a:p>
          <a:p>
            <a:pPr lvl="1"/>
            <a:r>
              <a:rPr lang="en-US" dirty="0"/>
              <a:t>Chiropractors</a:t>
            </a:r>
          </a:p>
          <a:p>
            <a:pPr lvl="1"/>
            <a:r>
              <a:rPr lang="en-US" dirty="0"/>
              <a:t>Nursing Homes</a:t>
            </a:r>
          </a:p>
          <a:p>
            <a:pPr lvl="1"/>
            <a:r>
              <a:rPr lang="en-US" dirty="0"/>
              <a:t>Pharmacies</a:t>
            </a:r>
          </a:p>
          <a:p>
            <a:pPr lvl="1"/>
            <a:r>
              <a:rPr lang="en-US" dirty="0"/>
              <a:t>...but only if they transmit any information in an electronic form in connection with a transaction for which HHS has adopted a standard.</a:t>
            </a:r>
          </a:p>
        </p:txBody>
      </p:sp>
    </p:spTree>
    <p:extLst>
      <p:ext uri="{BB962C8B-B14F-4D97-AF65-F5344CB8AC3E}">
        <p14:creationId xmlns:p14="http://schemas.microsoft.com/office/powerpoint/2010/main" val="27751772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1753</TotalTime>
  <Words>1096</Words>
  <Application>Microsoft Office PowerPoint</Application>
  <PresentationFormat>On-screen Show (4:3)</PresentationFormat>
  <Paragraphs>133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Opulent</vt:lpstr>
      <vt:lpstr>HIPAA and Privacy Rule Training</vt:lpstr>
      <vt:lpstr>What is HIPAA?</vt:lpstr>
      <vt:lpstr>What information is covered under HIPAA?</vt:lpstr>
      <vt:lpstr>Examples of Sensitive Information.</vt:lpstr>
      <vt:lpstr>Notice of Privacy practices</vt:lpstr>
      <vt:lpstr>What is the privacy rule?</vt:lpstr>
      <vt:lpstr>What is a covered entity?</vt:lpstr>
      <vt:lpstr>A covered entity is one of the following…</vt:lpstr>
      <vt:lpstr>Health care provider </vt:lpstr>
      <vt:lpstr>A health plan </vt:lpstr>
      <vt:lpstr>Health care clearing house</vt:lpstr>
      <vt:lpstr>PHI Defined</vt:lpstr>
      <vt:lpstr>Identifiers under HIPAA</vt:lpstr>
      <vt:lpstr>Basic principle of Privacy rule</vt:lpstr>
      <vt:lpstr>Access Must Be Authorized</vt:lpstr>
      <vt:lpstr>Unauthorized Access</vt:lpstr>
      <vt:lpstr>Authorizations</vt:lpstr>
      <vt:lpstr>Treatment </vt:lpstr>
      <vt:lpstr>Payment </vt:lpstr>
      <vt:lpstr>Health Care Operations </vt:lpstr>
      <vt:lpstr>Minimum necessary</vt:lpstr>
      <vt:lpstr>Verification</vt:lpstr>
      <vt:lpstr>Breaches </vt:lpstr>
      <vt:lpstr>What does all this mean to you.</vt:lpstr>
      <vt:lpstr>Remember!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HIPAA and Privacy Rule Training</dc:title>
  <dc:creator>Intern</dc:creator>
  <cp:lastModifiedBy>Intern</cp:lastModifiedBy>
  <cp:revision>29</cp:revision>
  <cp:lastPrinted>2013-11-08T18:40:59Z</cp:lastPrinted>
  <dcterms:created xsi:type="dcterms:W3CDTF">2013-09-09T15:23:50Z</dcterms:created>
  <dcterms:modified xsi:type="dcterms:W3CDTF">2013-11-08T19:06:29Z</dcterms:modified>
</cp:coreProperties>
</file>